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0693400" cy="7561263"/>
  <p:notesSz cx="9926638" cy="6797675"/>
  <p:defaultTextStyle>
    <a:defPPr>
      <a:defRPr lang="ru-RU"/>
    </a:defPPr>
    <a:lvl1pPr marL="0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6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2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08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4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79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16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2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87" algn="l" defTabSz="104287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er03" initials="o" lastIdx="2" clrIdx="0">
    <p:extLst>
      <p:ext uri="{19B8F6BF-5375-455C-9EA6-DF929625EA0E}">
        <p15:presenceInfo xmlns:p15="http://schemas.microsoft.com/office/powerpoint/2012/main" userId="S-1-5-21-2504051473-1857471569-930335730-11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EFB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840" y="48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1950" y="-96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AA4F0-CFBC-4F35-82D8-2CF049DBFE60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96E9-A10E-4DBB-90BC-5A1E57B0A4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647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486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436" algn="l" defTabSz="10428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872" algn="l" defTabSz="10428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308" algn="l" defTabSz="10428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744" algn="l" defTabSz="10428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179" algn="l" defTabSz="10428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616" algn="l" defTabSz="10428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052" algn="l" defTabSz="10428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1487" algn="l" defTabSz="104287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60713" y="509588"/>
            <a:ext cx="3605212" cy="2549525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992201" y="3228705"/>
            <a:ext cx="7942238" cy="3059117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/>
          <a:lstStyle/>
          <a:p>
            <a:fld id="{1BF5C10B-BAE8-483E-B10A-88DA5CAF4EA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395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56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85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39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57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24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670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2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53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130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536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69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73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2BD44DFA-D086-4C2F-8812-434351BCE4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026" y="172573"/>
            <a:ext cx="7852696" cy="2081822"/>
          </a:xfrm>
          <a:prstGeom prst="rect">
            <a:avLst/>
          </a:prstGeom>
        </p:spPr>
      </p:pic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8240977E-9DC7-46FE-BFC0-FA9FDA254DBD}"/>
              </a:ext>
            </a:extLst>
          </p:cNvPr>
          <p:cNvSpPr/>
          <p:nvPr/>
        </p:nvSpPr>
        <p:spPr>
          <a:xfrm>
            <a:off x="404667" y="6538507"/>
            <a:ext cx="9982593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администрации Кольского округа открыта «горячая линия» </a:t>
            </a:r>
          </a:p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приему обращений граждан по вопросам неформальной занятости: </a:t>
            </a:r>
          </a:p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8(815-53)3-33-56.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2F00DB-DD78-41F8-BB45-0340EB177414}"/>
              </a:ext>
            </a:extLst>
          </p:cNvPr>
          <p:cNvSpPr txBox="1"/>
          <p:nvPr/>
        </p:nvSpPr>
        <p:spPr>
          <a:xfrm>
            <a:off x="10490" y="1023101"/>
            <a:ext cx="23561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Кольского округа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9C38EA3-325F-4BE0-9069-71D8411631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685" y="154200"/>
            <a:ext cx="749725" cy="97205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F3060D08-0F80-4F5B-9343-BD3C6360805D}"/>
              </a:ext>
            </a:extLst>
          </p:cNvPr>
          <p:cNvSpPr txBox="1"/>
          <p:nvPr/>
        </p:nvSpPr>
        <p:spPr>
          <a:xfrm>
            <a:off x="982712" y="2327708"/>
            <a:ext cx="8727975" cy="738664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Неофициальное получение заработной платы или незаключение трудового договора ведет к негативным последствиям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508BF8-20A0-42DF-AD5E-B076C3693D44}"/>
              </a:ext>
            </a:extLst>
          </p:cNvPr>
          <p:cNvSpPr txBox="1"/>
          <p:nvPr/>
        </p:nvSpPr>
        <p:spPr>
          <a:xfrm>
            <a:off x="5678974" y="3225664"/>
            <a:ext cx="4538977" cy="300082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Работодатель, уходя от уплаты страховых взносов и налога на доходы  физических лиц: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нарушает законодательство, несет административную и уголовную ответственность;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принять участие в государственных программах;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получать займы кредиты и т.д.</a:t>
            </a:r>
          </a:p>
        </p:txBody>
      </p:sp>
      <p:pic>
        <p:nvPicPr>
          <p:cNvPr id="30" name="Рисунок 29" descr="Отзыв клиента">
            <a:extLst>
              <a:ext uri="{FF2B5EF4-FFF2-40B4-BE49-F238E27FC236}">
                <a16:creationId xmlns:a16="http://schemas.microsoft.com/office/drawing/2014/main" id="{62283771-C68A-4094-B7A5-A622DCEF38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03551" y="6551883"/>
            <a:ext cx="914400" cy="914400"/>
          </a:xfrm>
          <a:prstGeom prst="rect">
            <a:avLst/>
          </a:prstGeom>
        </p:spPr>
      </p:pic>
      <p:pic>
        <p:nvPicPr>
          <p:cNvPr id="32" name="Рисунок 31" descr="Телефон">
            <a:extLst>
              <a:ext uri="{FF2B5EF4-FFF2-40B4-BE49-F238E27FC236}">
                <a16:creationId xmlns:a16="http://schemas.microsoft.com/office/drawing/2014/main" id="{5A871D57-CEFD-4C9F-B4D8-8D62A4DDB5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8752" y="6607907"/>
            <a:ext cx="914400" cy="91440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4A4AA68-A603-471A-8874-F5CB401FEE13}"/>
              </a:ext>
            </a:extLst>
          </p:cNvPr>
          <p:cNvSpPr txBox="1"/>
          <p:nvPr/>
        </p:nvSpPr>
        <p:spPr>
          <a:xfrm>
            <a:off x="588752" y="3225664"/>
            <a:ext cx="4720595" cy="300082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Соглашаясь на зарплату «в конверте» работник лишает себя: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достойной пенсии,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социальных выплат по больничным листам и родам,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кредитных средств на выгодных условиях,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имущественного 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социальных налоговых вычетов</a:t>
            </a:r>
          </a:p>
        </p:txBody>
      </p:sp>
    </p:spTree>
    <p:extLst>
      <p:ext uri="{BB962C8B-B14F-4D97-AF65-F5344CB8AC3E}">
        <p14:creationId xmlns:p14="http://schemas.microsoft.com/office/powerpoint/2010/main" val="1266966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6060</TotalTime>
  <Words>111</Words>
  <Application>Microsoft Office PowerPoint</Application>
  <PresentationFormat>Произвольный</PresentationFormat>
  <Paragraphs>16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ДОСТУПНАЯ  СРЕДА  на объектах  потребительского рынка</dc:title>
  <dc:creator>user</dc:creator>
  <cp:lastModifiedBy>Гина Снежанна Ивановна</cp:lastModifiedBy>
  <cp:revision>38</cp:revision>
  <cp:lastPrinted>2022-04-19T07:18:50Z</cp:lastPrinted>
  <dcterms:created xsi:type="dcterms:W3CDTF">2018-02-16T08:34:38Z</dcterms:created>
  <dcterms:modified xsi:type="dcterms:W3CDTF">2026-01-14T08:57:53Z</dcterms:modified>
</cp:coreProperties>
</file>